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4" r:id="rId3"/>
    <p:sldId id="263" r:id="rId4"/>
    <p:sldId id="262" r:id="rId5"/>
    <p:sldId id="268" r:id="rId6"/>
    <p:sldId id="269" r:id="rId7"/>
    <p:sldId id="270" r:id="rId8"/>
    <p:sldId id="271" r:id="rId9"/>
    <p:sldId id="272" r:id="rId10"/>
    <p:sldId id="273" r:id="rId11"/>
    <p:sldId id="277" r:id="rId12"/>
    <p:sldId id="279" r:id="rId13"/>
    <p:sldId id="280" r:id="rId14"/>
    <p:sldId id="281" r:id="rId15"/>
    <p:sldId id="282" r:id="rId16"/>
    <p:sldId id="284" r:id="rId17"/>
    <p:sldId id="275" r:id="rId18"/>
    <p:sldId id="278" r:id="rId19"/>
    <p:sldId id="276" r:id="rId20"/>
    <p:sldId id="26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55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44468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362757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4111268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1846330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1515800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501274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1503431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45618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390728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327797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A9E75D-77C1-4876-8452-10E22D2BAA5A}" type="datetimeFigureOut">
              <a:rPr lang="en-US" smtClean="0"/>
              <a:t>9/23/2012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CDB5C-45B5-46D7-B761-FF0002C64094}" type="slidenum">
              <a:rPr lang="en-US" smtClean="0"/>
              <a:t>‹#›</a:t>
            </a:fld>
            <a:endParaRPr lang="en-US" dirty="0"/>
          </a:p>
        </p:txBody>
      </p:sp>
    </p:spTree>
    <p:extLst>
      <p:ext uri="{BB962C8B-B14F-4D97-AF65-F5344CB8AC3E}">
        <p14:creationId xmlns:p14="http://schemas.microsoft.com/office/powerpoint/2010/main" val="50805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A9E75D-77C1-4876-8452-10E22D2BAA5A}" type="datetimeFigureOut">
              <a:rPr lang="en-US" smtClean="0"/>
              <a:t>9/23/2012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FCDB5C-45B5-46D7-B761-FF0002C64094}" type="slidenum">
              <a:rPr lang="en-US" smtClean="0"/>
              <a:t>‹#›</a:t>
            </a:fld>
            <a:endParaRPr lang="en-US" dirty="0"/>
          </a:p>
        </p:txBody>
      </p:sp>
    </p:spTree>
    <p:extLst>
      <p:ext uri="{BB962C8B-B14F-4D97-AF65-F5344CB8AC3E}">
        <p14:creationId xmlns:p14="http://schemas.microsoft.com/office/powerpoint/2010/main" val="72935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ehartman@providence.edu"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Community Voices: </a:t>
            </a:r>
            <a:br>
              <a:rPr lang="en-US" dirty="0" smtClean="0"/>
            </a:br>
            <a:r>
              <a:rPr lang="en-US" dirty="0" smtClean="0"/>
              <a:t>The Value of Service-Learning</a:t>
            </a:r>
            <a:endParaRPr lang="en-US" dirty="0"/>
          </a:p>
        </p:txBody>
      </p:sp>
      <p:sp>
        <p:nvSpPr>
          <p:cNvPr id="3" name="Subtitle 2"/>
          <p:cNvSpPr>
            <a:spLocks noGrp="1"/>
          </p:cNvSpPr>
          <p:nvPr>
            <p:ph type="subTitle" idx="1"/>
          </p:nvPr>
        </p:nvSpPr>
        <p:spPr>
          <a:xfrm>
            <a:off x="1371600" y="4495800"/>
            <a:ext cx="6400800" cy="1143000"/>
          </a:xfrm>
        </p:spPr>
        <p:txBody>
          <a:bodyPr>
            <a:normAutofit fontScale="70000" lnSpcReduction="20000"/>
          </a:bodyPr>
          <a:lstStyle/>
          <a:p>
            <a:r>
              <a:rPr lang="en-US" dirty="0" smtClean="0"/>
              <a:t>Eric Hartman</a:t>
            </a:r>
          </a:p>
          <a:p>
            <a:r>
              <a:rPr lang="en-US" dirty="0" smtClean="0"/>
              <a:t>Global Studies, Providence College</a:t>
            </a:r>
          </a:p>
          <a:p>
            <a:r>
              <a:rPr lang="en-US" dirty="0" smtClean="0"/>
              <a:t>ehartman@providence.edu</a:t>
            </a:r>
            <a:endParaRPr lang="en-US" dirty="0"/>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Tree>
    <p:extLst>
      <p:ext uri="{BB962C8B-B14F-4D97-AF65-F5344CB8AC3E}">
        <p14:creationId xmlns:p14="http://schemas.microsoft.com/office/powerpoint/2010/main" val="2465380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Urban University, Civic Engagement Requirement</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fontScale="85000" lnSpcReduction="20000"/>
          </a:bodyPr>
          <a:lstStyle/>
          <a:p>
            <a:r>
              <a:rPr lang="en-US" dirty="0" smtClean="0"/>
              <a:t>I asked about imbalance between student learning goals and community organization needs. After being pushed, one organizational representative agreed that when a student only comes three times, and never returns, “it is more about the </a:t>
            </a:r>
            <a:r>
              <a:rPr lang="en-US" dirty="0"/>
              <a:t>s</a:t>
            </a:r>
            <a:r>
              <a:rPr lang="en-US" dirty="0" smtClean="0"/>
              <a:t>tudent” than the K-12 student he or she tutors.  Even this person, however, suggested that the sum benefit for her organization is still better because of the partnership, in this case because the organization continues to get stable, ongoing volunteers who return long past the time their required service commitment is fulfilled. </a:t>
            </a:r>
            <a:endParaRPr lang="en-US" dirty="0"/>
          </a:p>
        </p:txBody>
      </p:sp>
    </p:spTree>
    <p:extLst>
      <p:ext uri="{BB962C8B-B14F-4D97-AF65-F5344CB8AC3E}">
        <p14:creationId xmlns:p14="http://schemas.microsoft.com/office/powerpoint/2010/main" val="2152149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Surveys – </a:t>
            </a:r>
            <a:r>
              <a:rPr lang="en-US" b="1" dirty="0" smtClean="0">
                <a:solidFill>
                  <a:schemeClr val="bg1"/>
                </a:solidFill>
              </a:rPr>
              <a:t>Outcomes</a:t>
            </a:r>
            <a:endParaRPr lang="en-US" b="1" dirty="0">
              <a:solidFill>
                <a:schemeClr val="bg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2775" y="1816276"/>
            <a:ext cx="59912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04800" y="3048000"/>
            <a:ext cx="1905000" cy="1569660"/>
          </a:xfrm>
          <a:prstGeom prst="rect">
            <a:avLst/>
          </a:prstGeom>
          <a:noFill/>
        </p:spPr>
        <p:txBody>
          <a:bodyPr wrap="square" rtlCol="0">
            <a:spAutoFit/>
          </a:bodyPr>
          <a:lstStyle/>
          <a:p>
            <a:r>
              <a:rPr lang="en-US" sz="2400" dirty="0" smtClean="0"/>
              <a:t>State-wide Program (40 respondents currently)</a:t>
            </a:r>
            <a:endParaRPr lang="en-US" sz="2400" dirty="0"/>
          </a:p>
        </p:txBody>
      </p:sp>
    </p:spTree>
    <p:extLst>
      <p:ext uri="{BB962C8B-B14F-4D97-AF65-F5344CB8AC3E}">
        <p14:creationId xmlns:p14="http://schemas.microsoft.com/office/powerpoint/2010/main" val="2026233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Surveys – </a:t>
            </a:r>
            <a:r>
              <a:rPr lang="en-US" b="1" dirty="0" smtClean="0">
                <a:solidFill>
                  <a:schemeClr val="bg1"/>
                </a:solidFill>
              </a:rPr>
              <a:t>Outcomes</a:t>
            </a:r>
            <a:endParaRPr lang="en-US" b="1" dirty="0">
              <a:solidFill>
                <a:schemeClr val="bg1"/>
              </a:solidFill>
            </a:endParaRPr>
          </a:p>
        </p:txBody>
      </p:sp>
      <p:sp>
        <p:nvSpPr>
          <p:cNvPr id="2" name="TextBox 1"/>
          <p:cNvSpPr txBox="1"/>
          <p:nvPr/>
        </p:nvSpPr>
        <p:spPr>
          <a:xfrm>
            <a:off x="304800" y="3048000"/>
            <a:ext cx="1600200" cy="830997"/>
          </a:xfrm>
          <a:prstGeom prst="rect">
            <a:avLst/>
          </a:prstGeom>
          <a:noFill/>
        </p:spPr>
        <p:txBody>
          <a:bodyPr wrap="square" rtlCol="0">
            <a:spAutoFit/>
          </a:bodyPr>
          <a:lstStyle/>
          <a:p>
            <a:r>
              <a:rPr lang="en-US" sz="2400" dirty="0" smtClean="0"/>
              <a:t>Urban Institution</a:t>
            </a: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5529" y="2133600"/>
            <a:ext cx="7042326"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5037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Surveys – </a:t>
            </a:r>
            <a:r>
              <a:rPr lang="en-US" b="1" dirty="0" smtClean="0">
                <a:solidFill>
                  <a:schemeClr val="bg1"/>
                </a:solidFill>
              </a:rPr>
              <a:t>Outcomes</a:t>
            </a:r>
            <a:endParaRPr lang="en-US" b="1" dirty="0">
              <a:solidFill>
                <a:schemeClr val="bg1"/>
              </a:solidFill>
            </a:endParaRPr>
          </a:p>
        </p:txBody>
      </p:sp>
      <p:sp>
        <p:nvSpPr>
          <p:cNvPr id="2" name="TextBox 1"/>
          <p:cNvSpPr txBox="1"/>
          <p:nvPr/>
        </p:nvSpPr>
        <p:spPr>
          <a:xfrm>
            <a:off x="304800" y="3048000"/>
            <a:ext cx="1905000" cy="1569660"/>
          </a:xfrm>
          <a:prstGeom prst="rect">
            <a:avLst/>
          </a:prstGeom>
          <a:noFill/>
        </p:spPr>
        <p:txBody>
          <a:bodyPr wrap="square" rtlCol="0">
            <a:spAutoFit/>
          </a:bodyPr>
          <a:lstStyle/>
          <a:p>
            <a:r>
              <a:rPr lang="en-US" sz="2400" dirty="0" smtClean="0"/>
              <a:t>State-wide Program (40 respondents currently)</a:t>
            </a:r>
            <a:endParaRPr lang="en-US" sz="24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2775" y="1905000"/>
            <a:ext cx="59912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58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Surveys – </a:t>
            </a:r>
            <a:r>
              <a:rPr lang="en-US" b="1" dirty="0" smtClean="0">
                <a:solidFill>
                  <a:schemeClr val="bg1"/>
                </a:solidFill>
              </a:rPr>
              <a:t>Outcomes</a:t>
            </a:r>
            <a:endParaRPr lang="en-US" b="1" dirty="0">
              <a:solidFill>
                <a:schemeClr val="bg1"/>
              </a:solidFill>
            </a:endParaRPr>
          </a:p>
        </p:txBody>
      </p:sp>
      <p:sp>
        <p:nvSpPr>
          <p:cNvPr id="2" name="TextBox 1"/>
          <p:cNvSpPr txBox="1"/>
          <p:nvPr/>
        </p:nvSpPr>
        <p:spPr>
          <a:xfrm>
            <a:off x="304800" y="3048000"/>
            <a:ext cx="1905000" cy="1569660"/>
          </a:xfrm>
          <a:prstGeom prst="rect">
            <a:avLst/>
          </a:prstGeom>
          <a:noFill/>
        </p:spPr>
        <p:txBody>
          <a:bodyPr wrap="square" rtlCol="0">
            <a:spAutoFit/>
          </a:bodyPr>
          <a:lstStyle/>
          <a:p>
            <a:r>
              <a:rPr lang="en-US" sz="2400" dirty="0" smtClean="0"/>
              <a:t>State-wide Program (40 respondents currently)</a:t>
            </a:r>
            <a:endParaRPr lang="en-US" sz="2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9329" y="1905000"/>
            <a:ext cx="59912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2697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Surveys – </a:t>
            </a:r>
            <a:r>
              <a:rPr lang="en-US" b="1" dirty="0" smtClean="0">
                <a:solidFill>
                  <a:schemeClr val="bg1"/>
                </a:solidFill>
              </a:rPr>
              <a:t>Outcomes</a:t>
            </a:r>
            <a:endParaRPr lang="en-US" b="1" dirty="0">
              <a:solidFill>
                <a:schemeClr val="bg1"/>
              </a:solidFill>
            </a:endParaRPr>
          </a:p>
        </p:txBody>
      </p:sp>
      <p:sp>
        <p:nvSpPr>
          <p:cNvPr id="6" name="Subtitle 2"/>
          <p:cNvSpPr>
            <a:spLocks noGrp="1"/>
          </p:cNvSpPr>
          <p:nvPr>
            <p:ph idx="1"/>
          </p:nvPr>
        </p:nvSpPr>
        <p:spPr>
          <a:xfrm>
            <a:off x="413102" y="2057400"/>
            <a:ext cx="8229600" cy="4343400"/>
          </a:xfrm>
        </p:spPr>
        <p:txBody>
          <a:bodyPr>
            <a:normAutofit/>
          </a:bodyPr>
          <a:lstStyle/>
          <a:p>
            <a:pPr marL="0" indent="0">
              <a:buNone/>
            </a:pPr>
            <a:r>
              <a:rPr lang="en-US" dirty="0" smtClean="0"/>
              <a:t>Market </a:t>
            </a:r>
            <a:r>
              <a:rPr lang="en-US" dirty="0"/>
              <a:t>Pressures &amp; Idealistic Efforts: Addressing Community Impacts and Perverse Incentives through </a:t>
            </a:r>
            <a:r>
              <a:rPr lang="en-US" dirty="0" smtClean="0"/>
              <a:t>Fair </a:t>
            </a:r>
            <a:r>
              <a:rPr lang="en-US" dirty="0"/>
              <a:t>Trade Learning </a:t>
            </a:r>
            <a:r>
              <a:rPr lang="en-US" dirty="0" smtClean="0"/>
              <a:t>(Hartman &amp; </a:t>
            </a:r>
            <a:r>
              <a:rPr lang="en-US" dirty="0" err="1" smtClean="0"/>
              <a:t>Chaire</a:t>
            </a:r>
            <a:r>
              <a:rPr lang="en-US" dirty="0" smtClean="0"/>
              <a:t>)</a:t>
            </a:r>
          </a:p>
          <a:p>
            <a:pPr lvl="1"/>
            <a:r>
              <a:rPr lang="en-US" b="1" dirty="0" smtClean="0"/>
              <a:t>Sites: </a:t>
            </a:r>
            <a:r>
              <a:rPr lang="en-US" dirty="0" smtClean="0"/>
              <a:t>Bolivia, Tanzania, Jamaica</a:t>
            </a:r>
          </a:p>
          <a:p>
            <a:pPr lvl="1"/>
            <a:r>
              <a:rPr lang="en-US" b="1" dirty="0" smtClean="0"/>
              <a:t>Methods: </a:t>
            </a:r>
            <a:r>
              <a:rPr lang="en-US" dirty="0" smtClean="0"/>
              <a:t>Survey, interview/ focus group</a:t>
            </a:r>
          </a:p>
          <a:p>
            <a:pPr lvl="1"/>
            <a:r>
              <a:rPr lang="en-US" b="1" dirty="0" smtClean="0"/>
              <a:t>Initial findings </a:t>
            </a:r>
          </a:p>
          <a:p>
            <a:pPr lvl="1"/>
            <a:r>
              <a:rPr lang="en-US" b="1" dirty="0" smtClean="0"/>
              <a:t>Lessons</a:t>
            </a:r>
            <a:r>
              <a:rPr lang="en-US" dirty="0" smtClean="0"/>
              <a:t> learned during data collection</a:t>
            </a:r>
          </a:p>
          <a:p>
            <a:pPr lvl="1"/>
            <a:r>
              <a:rPr lang="en-US" b="1" dirty="0" smtClean="0"/>
              <a:t>Challenges</a:t>
            </a:r>
          </a:p>
        </p:txBody>
      </p:sp>
    </p:spTree>
    <p:extLst>
      <p:ext uri="{BB962C8B-B14F-4D97-AF65-F5344CB8AC3E}">
        <p14:creationId xmlns:p14="http://schemas.microsoft.com/office/powerpoint/2010/main" val="2086436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Content Placeholder 3"/>
          <p:cNvGraphicFramePr>
            <a:graphicFrameLocks noGrp="1"/>
          </p:cNvGraphicFramePr>
          <p:nvPr>
            <p:ph idx="4294967295"/>
            <p:extLst>
              <p:ext uri="{D42A27DB-BD31-4B8C-83A1-F6EECF244321}">
                <p14:modId xmlns:p14="http://schemas.microsoft.com/office/powerpoint/2010/main" val="3521103350"/>
              </p:ext>
            </p:extLst>
          </p:nvPr>
        </p:nvGraphicFramePr>
        <p:xfrm>
          <a:off x="-1" y="-36724"/>
          <a:ext cx="9144001" cy="6894725"/>
        </p:xfrm>
        <a:graphic>
          <a:graphicData uri="http://schemas.openxmlformats.org/drawingml/2006/table">
            <a:tbl>
              <a:tblPr>
                <a:tableStyleId>{5C22544A-7EE6-4342-B048-85BDC9FD1C3A}</a:tableStyleId>
              </a:tblPr>
              <a:tblGrid>
                <a:gridCol w="5143501"/>
                <a:gridCol w="714375"/>
                <a:gridCol w="714375"/>
                <a:gridCol w="714375"/>
                <a:gridCol w="714375"/>
                <a:gridCol w="642937"/>
                <a:gridCol w="500063"/>
              </a:tblGrid>
              <a:tr h="476542">
                <a:tc>
                  <a:txBody>
                    <a:bodyPr/>
                    <a:lstStyle/>
                    <a:p>
                      <a:pPr algn="l" fontAlgn="ctr"/>
                      <a:r>
                        <a:rPr lang="en-US" sz="1400" b="1" u="none" strike="noStrike" dirty="0">
                          <a:effectLst/>
                        </a:rPr>
                        <a:t>Based on 69 community  </a:t>
                      </a:r>
                      <a:r>
                        <a:rPr lang="en-US" sz="1400" b="1" u="none" strike="noStrike" dirty="0" smtClean="0">
                          <a:effectLst/>
                        </a:rPr>
                        <a:t>member </a:t>
                      </a:r>
                      <a:r>
                        <a:rPr lang="en-US" sz="1400" b="1" u="none" strike="noStrike" dirty="0">
                          <a:effectLst/>
                        </a:rPr>
                        <a:t>survey responses from  </a:t>
                      </a:r>
                      <a:r>
                        <a:rPr lang="en-US" sz="1400" b="1" u="none" strike="noStrike" dirty="0" smtClean="0">
                          <a:effectLst/>
                        </a:rPr>
                        <a:t>Bolivia</a:t>
                      </a:r>
                      <a:r>
                        <a:rPr lang="en-US" sz="1400" b="1" u="none" strike="noStrike" dirty="0">
                          <a:effectLst/>
                        </a:rPr>
                        <a:t>, Jamaica, &amp; Tanzania.</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Strongly 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smtClean="0">
                          <a:effectLst/>
                        </a:rPr>
                        <a:t>SW </a:t>
                      </a:r>
                      <a:r>
                        <a:rPr lang="en-US" sz="1400" b="1" u="none" strike="noStrike" dirty="0">
                          <a:effectLst/>
                        </a:rPr>
                        <a:t>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Neither</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smtClean="0">
                          <a:effectLst/>
                        </a:rPr>
                        <a:t>SW </a:t>
                      </a:r>
                      <a:r>
                        <a:rPr lang="en-US" sz="1400" b="1" u="none" strike="noStrike" dirty="0">
                          <a:effectLst/>
                        </a:rPr>
                        <a:t>Disagree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Strongly Disagree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N/A</a:t>
                      </a:r>
                      <a:endParaRPr lang="en-US" sz="1400" b="1" i="0" u="none" strike="noStrike" dirty="0">
                        <a:solidFill>
                          <a:srgbClr val="000000"/>
                        </a:solidFill>
                        <a:effectLst/>
                        <a:latin typeface="Calibri"/>
                      </a:endParaRPr>
                    </a:p>
                  </a:txBody>
                  <a:tcPr marL="0" marR="0" marT="0" marB="0" anchor="ctr"/>
                </a:tc>
              </a:tr>
              <a:tr h="476542">
                <a:tc>
                  <a:txBody>
                    <a:bodyPr/>
                    <a:lstStyle/>
                    <a:p>
                      <a:pPr algn="l" fontAlgn="ctr"/>
                      <a:r>
                        <a:rPr lang="en-US" sz="1500" u="none" strike="noStrike" dirty="0" err="1">
                          <a:effectLst/>
                        </a:rPr>
                        <a:t>Amizade</a:t>
                      </a:r>
                      <a:r>
                        <a:rPr lang="en-US" sz="1500" u="none" strike="noStrike" dirty="0">
                          <a:effectLst/>
                        </a:rPr>
                        <a:t> projects cause </a:t>
                      </a:r>
                      <a:r>
                        <a:rPr lang="en-US" sz="1500" u="none" strike="noStrike" dirty="0" smtClean="0">
                          <a:effectLst/>
                        </a:rPr>
                        <a:t> </a:t>
                      </a:r>
                      <a:r>
                        <a:rPr lang="en-US" sz="1500" u="none" strike="noStrike" dirty="0">
                          <a:effectLst/>
                        </a:rPr>
                        <a:t>immediate </a:t>
                      </a:r>
                      <a:r>
                        <a:rPr lang="en-US" sz="1500" b="0" u="none" strike="noStrike" dirty="0">
                          <a:effectLst/>
                        </a:rPr>
                        <a:t>positive impacts </a:t>
                      </a:r>
                      <a:r>
                        <a:rPr lang="en-US" sz="1500" u="none" strike="noStrike" dirty="0">
                          <a:effectLst/>
                        </a:rPr>
                        <a:t>in [the community].</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73%</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15%</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11%</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t"/>
                      <a:endParaRPr lang="en-US" sz="1400" b="0" i="0" u="none" strike="noStrike">
                        <a:solidFill>
                          <a:srgbClr val="000000"/>
                        </a:solidFill>
                        <a:effectLst/>
                        <a:latin typeface="Calibri"/>
                      </a:endParaRPr>
                    </a:p>
                  </a:txBody>
                  <a:tcPr marL="0" marR="0" marT="0" marB="0"/>
                </a:tc>
              </a:tr>
              <a:tr h="476542">
                <a:tc>
                  <a:txBody>
                    <a:bodyPr/>
                    <a:lstStyle/>
                    <a:p>
                      <a:pPr algn="l" fontAlgn="ctr"/>
                      <a:r>
                        <a:rPr lang="en-US" sz="1500" u="none" strike="noStrike" dirty="0" err="1">
                          <a:effectLst/>
                        </a:rPr>
                        <a:t>Amizade</a:t>
                      </a:r>
                      <a:r>
                        <a:rPr lang="en-US" sz="1500" u="none" strike="noStrike" dirty="0">
                          <a:effectLst/>
                        </a:rPr>
                        <a:t> projects jumpstart [community] residents to  </a:t>
                      </a:r>
                      <a:r>
                        <a:rPr lang="en-US" sz="1500" u="none" strike="noStrike" dirty="0" smtClean="0">
                          <a:effectLst/>
                        </a:rPr>
                        <a:t>participate </a:t>
                      </a:r>
                      <a:r>
                        <a:rPr lang="en-US" sz="1500" u="none" strike="noStrike" dirty="0">
                          <a:effectLst/>
                        </a:rPr>
                        <a:t>in local service.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68%</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22%</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8%</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l"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dirty="0">
                          <a:effectLst/>
                        </a:rPr>
                        <a:t>Through the partnership, [the community] develops local  leaders.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70%</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7%</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a:t>
                      </a:r>
                      <a:endParaRPr lang="en-US" sz="1400" b="0" i="0" u="none" strike="noStrike">
                        <a:solidFill>
                          <a:srgbClr val="000000"/>
                        </a:solidFill>
                        <a:effectLst/>
                        <a:latin typeface="Calibri"/>
                      </a:endParaRPr>
                    </a:p>
                  </a:txBody>
                  <a:tcPr marL="0" marR="0" marT="0" marB="0" anchor="ctr"/>
                </a:tc>
                <a:tc>
                  <a:txBody>
                    <a:bodyPr/>
                    <a:lstStyle/>
                    <a:p>
                      <a:pPr algn="l"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a:effectLst/>
                        </a:rPr>
                        <a:t>[The community] receives  </a:t>
                      </a:r>
                      <a:r>
                        <a:rPr lang="en-US" sz="1500" u="none" strike="noStrike" dirty="0" smtClean="0">
                          <a:effectLst/>
                        </a:rPr>
                        <a:t>resources </a:t>
                      </a:r>
                      <a:r>
                        <a:rPr lang="en-US" sz="1500" u="none" strike="noStrike" dirty="0">
                          <a:effectLst/>
                        </a:rPr>
                        <a:t>through the  </a:t>
                      </a:r>
                      <a:r>
                        <a:rPr lang="en-US" sz="1500" u="none" strike="noStrike" dirty="0" smtClean="0">
                          <a:effectLst/>
                        </a:rPr>
                        <a:t>partnership </a:t>
                      </a:r>
                      <a:r>
                        <a:rPr lang="en-US" sz="1500" u="none" strike="noStrike" dirty="0">
                          <a:effectLst/>
                        </a:rPr>
                        <a:t>that it would not otherwise receive.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71%</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r>
              <a:tr h="714813">
                <a:tc>
                  <a:txBody>
                    <a:bodyPr/>
                    <a:lstStyle/>
                    <a:p>
                      <a:pPr algn="l" fontAlgn="ctr"/>
                      <a:r>
                        <a:rPr lang="en-US" sz="1500" u="none" strike="noStrike" dirty="0" err="1">
                          <a:effectLst/>
                        </a:rPr>
                        <a:t>Amizade</a:t>
                      </a:r>
                      <a:r>
                        <a:rPr lang="en-US" sz="1500" u="none" strike="noStrike" dirty="0">
                          <a:effectLst/>
                        </a:rPr>
                        <a:t>-[partner org.] programs provide visiting students and volunteers with meaningful    education about [community], community organizing, </a:t>
                      </a:r>
                      <a:r>
                        <a:rPr lang="en-US" sz="1500" u="none" strike="noStrike" dirty="0" smtClean="0">
                          <a:effectLst/>
                        </a:rPr>
                        <a:t>and service</a:t>
                      </a:r>
                      <a:r>
                        <a:rPr lang="en-US" sz="1500" u="none" strike="noStrike" dirty="0">
                          <a:effectLst/>
                        </a:rPr>
                        <a:t>.</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90%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5%</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1.60%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dirty="0">
                          <a:effectLst/>
                        </a:rPr>
                        <a:t>[Community] residents benefit from cultural exchange with </a:t>
                      </a:r>
                      <a:r>
                        <a:rPr lang="en-US" sz="1500" u="none" strike="noStrike" dirty="0" smtClean="0">
                          <a:effectLst/>
                        </a:rPr>
                        <a:t> </a:t>
                      </a:r>
                      <a:r>
                        <a:rPr lang="en-US" sz="1500" u="none" strike="noStrike" dirty="0">
                          <a:effectLst/>
                        </a:rPr>
                        <a:t>visitors.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74%</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20%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a:effectLst/>
                        </a:rPr>
                        <a:t>[Community] residents develop friendships or connections with visitors that outlast an individual program.</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80%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15%</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4.30%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a:effectLst/>
                        </a:rPr>
                        <a:t>Overall, the Amizade-[partner organization] relationship is very positive.</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dirty="0">
                          <a:effectLst/>
                        </a:rPr>
                        <a:t>80%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2.70%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1.30%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err="1">
                          <a:effectLst/>
                        </a:rPr>
                        <a:t>Amizade</a:t>
                      </a:r>
                      <a:r>
                        <a:rPr lang="en-US" sz="1500" u="none" strike="noStrike" dirty="0">
                          <a:effectLst/>
                        </a:rPr>
                        <a:t> visitors, when </a:t>
                      </a:r>
                      <a:r>
                        <a:rPr lang="en-US" sz="1500" u="none" strike="noStrike" dirty="0" smtClean="0">
                          <a:effectLst/>
                        </a:rPr>
                        <a:t> </a:t>
                      </a:r>
                      <a:r>
                        <a:rPr lang="en-US" sz="1500" u="none" strike="noStrike" dirty="0">
                          <a:effectLst/>
                        </a:rPr>
                        <a:t>volunteering, take away jobs that could provide locals with paid employment.</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7%</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63%</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293911">
                <a:tc>
                  <a:txBody>
                    <a:bodyPr/>
                    <a:lstStyle/>
                    <a:p>
                      <a:pPr algn="l" fontAlgn="ctr"/>
                      <a:r>
                        <a:rPr lang="en-US" sz="1500" u="none" strike="noStrike">
                          <a:effectLst/>
                        </a:rPr>
                        <a:t>Amizade visitors are rude and disrespectful toward locals.</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a:effectLst/>
                        </a:rPr>
                        <a:t>1.70%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91%</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476542">
                <a:tc>
                  <a:txBody>
                    <a:bodyPr/>
                    <a:lstStyle/>
                    <a:p>
                      <a:pPr algn="l" fontAlgn="ctr"/>
                      <a:r>
                        <a:rPr lang="en-US" sz="1500" u="none" strike="noStrike">
                          <a:effectLst/>
                        </a:rPr>
                        <a:t>Amizade programs are not long enough to make an important impact in the community.</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a:effectLst/>
                        </a:rPr>
                        <a:t>14%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18%</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13%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24%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30%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714813">
                <a:tc>
                  <a:txBody>
                    <a:bodyPr/>
                    <a:lstStyle/>
                    <a:p>
                      <a:pPr algn="l" fontAlgn="ctr"/>
                      <a:r>
                        <a:rPr lang="en-US" sz="1500" u="none" strike="noStrike" dirty="0" err="1">
                          <a:effectLst/>
                        </a:rPr>
                        <a:t>Amizade</a:t>
                      </a:r>
                      <a:r>
                        <a:rPr lang="en-US" sz="1500" u="none" strike="noStrike" dirty="0">
                          <a:effectLst/>
                        </a:rPr>
                        <a:t> programs are not long enough for visitors to learn meaningfully about [community], community  </a:t>
                      </a:r>
                      <a:r>
                        <a:rPr lang="en-US" sz="1500" u="none" strike="noStrike" dirty="0" smtClean="0">
                          <a:effectLst/>
                        </a:rPr>
                        <a:t>organizing</a:t>
                      </a:r>
                      <a:r>
                        <a:rPr lang="en-US" sz="1500" u="none" strike="noStrike" dirty="0">
                          <a:effectLst/>
                        </a:rPr>
                        <a:t>, or service.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16%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19%</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27%</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24%</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0">
                <a:tc>
                  <a:txBody>
                    <a:bodyPr/>
                    <a:lstStyle/>
                    <a:p>
                      <a:pPr algn="l" fontAlgn="ctr"/>
                      <a:r>
                        <a:rPr lang="en-US" sz="1500" u="none" strike="noStrike">
                          <a:effectLst/>
                        </a:rPr>
                        <a:t>Amizade is a trusted organization.</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dirty="0">
                          <a:effectLst/>
                        </a:rPr>
                        <a:t>76%</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18%</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5.50%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ctr"/>
                      <a:endParaRPr lang="en-US" sz="1400" b="0" i="0" u="none" strike="noStrike">
                        <a:solidFill>
                          <a:srgbClr val="000000"/>
                        </a:solidFill>
                        <a:effectLst/>
                        <a:latin typeface="Calibri"/>
                      </a:endParaRPr>
                    </a:p>
                  </a:txBody>
                  <a:tcPr marL="0" marR="0" marT="0" marB="0" anchor="ctr"/>
                </a:tc>
              </a:tr>
              <a:tr h="110432">
                <a:tc>
                  <a:txBody>
                    <a:bodyPr/>
                    <a:lstStyle/>
                    <a:p>
                      <a:pPr algn="l" fontAlgn="ctr"/>
                      <a:r>
                        <a:rPr lang="en-US" sz="1500" u="none" strike="noStrike" dirty="0" err="1">
                          <a:effectLst/>
                        </a:rPr>
                        <a:t>Amizade</a:t>
                      </a:r>
                      <a:r>
                        <a:rPr lang="en-US" sz="1500" u="none" strike="noStrike" dirty="0">
                          <a:effectLst/>
                        </a:rPr>
                        <a:t> works collaboratively with others.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79%</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21%</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t"/>
                      <a:endParaRPr lang="en-US" sz="1400" b="0" i="0" u="none" strike="noStrike" dirty="0">
                        <a:solidFill>
                          <a:srgbClr val="000000"/>
                        </a:solidFill>
                        <a:effectLst/>
                        <a:latin typeface="Calibri"/>
                      </a:endParaRPr>
                    </a:p>
                  </a:txBody>
                  <a:tcPr marL="0" marR="0" marT="0" marB="0"/>
                </a:tc>
              </a:tr>
            </a:tbl>
          </a:graphicData>
        </a:graphic>
      </p:graphicFrame>
      <p:pic>
        <p:nvPicPr>
          <p:cNvPr id="6" name="Picture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217170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9248775"/>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9448800"/>
            <a:ext cx="190500" cy="19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287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Conclusions &amp; Reflections</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fontScale="92500" lnSpcReduction="10000"/>
          </a:bodyPr>
          <a:lstStyle/>
          <a:p>
            <a:r>
              <a:rPr lang="en-US" dirty="0" smtClean="0"/>
              <a:t>SL program experiences are generally positive for community organizations</a:t>
            </a:r>
          </a:p>
          <a:p>
            <a:r>
              <a:rPr lang="en-US" dirty="0" smtClean="0"/>
              <a:t>Need to build more systematically on existing research </a:t>
            </a:r>
          </a:p>
          <a:p>
            <a:r>
              <a:rPr lang="en-US" dirty="0" smtClean="0"/>
              <a:t>Transformation vs. transaction is a mission-related question that requires a context-dependent response</a:t>
            </a:r>
          </a:p>
          <a:p>
            <a:r>
              <a:rPr lang="en-US" dirty="0" smtClean="0"/>
              <a:t>Focus more tightly on specific questions, isolating program factors  </a:t>
            </a:r>
            <a:endParaRPr lang="en-US" dirty="0"/>
          </a:p>
        </p:txBody>
      </p:sp>
    </p:spTree>
    <p:extLst>
      <p:ext uri="{BB962C8B-B14F-4D97-AF65-F5344CB8AC3E}">
        <p14:creationId xmlns:p14="http://schemas.microsoft.com/office/powerpoint/2010/main" val="16688208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Puzzling – Transactional, Transformational</a:t>
            </a:r>
            <a:endParaRPr lang="en-US" b="1" dirty="0">
              <a:solidFill>
                <a:schemeClr val="bg1"/>
              </a:solidFill>
            </a:endParaRPr>
          </a:p>
        </p:txBody>
      </p:sp>
      <p:sp>
        <p:nvSpPr>
          <p:cNvPr id="8" name="Oval 7"/>
          <p:cNvSpPr/>
          <p:nvPr/>
        </p:nvSpPr>
        <p:spPr>
          <a:xfrm>
            <a:off x="990600" y="3733800"/>
            <a:ext cx="3124200" cy="31242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143000" y="2057400"/>
            <a:ext cx="2971800" cy="3077308"/>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209192" y="3733800"/>
            <a:ext cx="4343400" cy="30480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921370" y="5177108"/>
            <a:ext cx="3490546" cy="646331"/>
          </a:xfrm>
          <a:prstGeom prst="rect">
            <a:avLst/>
          </a:prstGeom>
          <a:noFill/>
        </p:spPr>
        <p:txBody>
          <a:bodyPr wrap="square" rtlCol="0">
            <a:spAutoFit/>
          </a:bodyPr>
          <a:lstStyle/>
          <a:p>
            <a:pPr algn="ctr"/>
            <a:r>
              <a:rPr lang="en-US" sz="3600" dirty="0" smtClean="0">
                <a:solidFill>
                  <a:schemeClr val="bg1"/>
                </a:solidFill>
              </a:rPr>
              <a:t>Transformational</a:t>
            </a:r>
          </a:p>
        </p:txBody>
      </p:sp>
      <p:sp>
        <p:nvSpPr>
          <p:cNvPr id="10" name="TextBox 9"/>
          <p:cNvSpPr txBox="1"/>
          <p:nvPr/>
        </p:nvSpPr>
        <p:spPr>
          <a:xfrm>
            <a:off x="914400" y="5105400"/>
            <a:ext cx="2781300" cy="646331"/>
          </a:xfrm>
          <a:prstGeom prst="rect">
            <a:avLst/>
          </a:prstGeom>
          <a:noFill/>
        </p:spPr>
        <p:txBody>
          <a:bodyPr wrap="square" rtlCol="0">
            <a:spAutoFit/>
          </a:bodyPr>
          <a:lstStyle/>
          <a:p>
            <a:pPr algn="ctr"/>
            <a:r>
              <a:rPr lang="en-US" sz="3600" dirty="0" smtClean="0">
                <a:solidFill>
                  <a:schemeClr val="bg1"/>
                </a:solidFill>
              </a:rPr>
              <a:t>Transactional</a:t>
            </a:r>
          </a:p>
        </p:txBody>
      </p:sp>
      <p:sp>
        <p:nvSpPr>
          <p:cNvPr id="2" name="Oval 1"/>
          <p:cNvSpPr/>
          <p:nvPr/>
        </p:nvSpPr>
        <p:spPr>
          <a:xfrm>
            <a:off x="3314700" y="2017220"/>
            <a:ext cx="4610100" cy="27848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267200" y="2656582"/>
            <a:ext cx="3144716" cy="584775"/>
          </a:xfrm>
          <a:prstGeom prst="rect">
            <a:avLst/>
          </a:prstGeom>
          <a:noFill/>
        </p:spPr>
        <p:txBody>
          <a:bodyPr wrap="square" rtlCol="0">
            <a:spAutoFit/>
          </a:bodyPr>
          <a:lstStyle/>
          <a:p>
            <a:pPr algn="ctr"/>
            <a:r>
              <a:rPr lang="en-US" sz="3200" dirty="0" smtClean="0">
                <a:solidFill>
                  <a:schemeClr val="bg1"/>
                </a:solidFill>
              </a:rPr>
              <a:t>Social Change</a:t>
            </a:r>
          </a:p>
        </p:txBody>
      </p:sp>
      <p:sp>
        <p:nvSpPr>
          <p:cNvPr id="3" name="TextBox 2"/>
          <p:cNvSpPr txBox="1"/>
          <p:nvPr/>
        </p:nvSpPr>
        <p:spPr>
          <a:xfrm>
            <a:off x="1447800" y="3048000"/>
            <a:ext cx="2165838" cy="1077218"/>
          </a:xfrm>
          <a:prstGeom prst="rect">
            <a:avLst/>
          </a:prstGeom>
          <a:noFill/>
        </p:spPr>
        <p:txBody>
          <a:bodyPr wrap="square" rtlCol="0">
            <a:spAutoFit/>
          </a:bodyPr>
          <a:lstStyle/>
          <a:p>
            <a:pPr algn="ctr"/>
            <a:r>
              <a:rPr lang="en-US" sz="3200" dirty="0" smtClean="0">
                <a:solidFill>
                  <a:schemeClr val="bg1"/>
                </a:solidFill>
              </a:rPr>
              <a:t>Immediate Need</a:t>
            </a:r>
          </a:p>
        </p:txBody>
      </p:sp>
    </p:spTree>
    <p:extLst>
      <p:ext uri="{BB962C8B-B14F-4D97-AF65-F5344CB8AC3E}">
        <p14:creationId xmlns:p14="http://schemas.microsoft.com/office/powerpoint/2010/main" val="3663579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Better Research? – Program Factors</a:t>
            </a:r>
            <a:endParaRPr lang="en-US" b="1" dirty="0">
              <a:solidFill>
                <a:schemeClr val="bg1"/>
              </a:solidFill>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721412961"/>
              </p:ext>
            </p:extLst>
          </p:nvPr>
        </p:nvGraphicFramePr>
        <p:xfrm>
          <a:off x="13857" y="2438400"/>
          <a:ext cx="9143998" cy="4114799"/>
        </p:xfrm>
        <a:graphic>
          <a:graphicData uri="http://schemas.openxmlformats.org/drawingml/2006/table">
            <a:tbl>
              <a:tblPr/>
              <a:tblGrid>
                <a:gridCol w="1196793"/>
                <a:gridCol w="1385264"/>
                <a:gridCol w="1234486"/>
                <a:gridCol w="1281604"/>
                <a:gridCol w="1520335"/>
                <a:gridCol w="1181086"/>
                <a:gridCol w="1344430"/>
              </a:tblGrid>
              <a:tr h="391885">
                <a:tc>
                  <a:txBody>
                    <a:bodyPr/>
                    <a:lstStyle/>
                    <a:p>
                      <a:pPr algn="ctr" fontAlgn="ctr"/>
                      <a:r>
                        <a:rPr lang="en-US" sz="1000" b="1" i="0" u="none" strike="noStrike">
                          <a:solidFill>
                            <a:srgbClr val="000000"/>
                          </a:solidFill>
                          <a:effectLst/>
                          <a:latin typeface="Calibri"/>
                        </a:rPr>
                        <a:t>Student Population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Course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Service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Faculty Member</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Institutional Structure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Partner Organization</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Funders &amp; Program Support</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7829">
                <a:tc>
                  <a:txBody>
                    <a:bodyPr/>
                    <a:lstStyle/>
                    <a:p>
                      <a:pPr algn="ctr" fontAlgn="ctr"/>
                      <a:r>
                        <a:rPr lang="en-US" sz="1000" b="0" i="0" u="none" strike="noStrike">
                          <a:solidFill>
                            <a:srgbClr val="000000"/>
                          </a:solidFill>
                          <a:effectLst/>
                          <a:latin typeface="Calibri"/>
                        </a:rPr>
                        <a:t>Highly Selective - Not Selective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Required / Elective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Skilled / Unskilled</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Proficient with issue?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Term / Quarter</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Education / public awareness part of mission?</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Reporting Requirements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3772">
                <a:tc>
                  <a:txBody>
                    <a:bodyPr/>
                    <a:lstStyle/>
                    <a:p>
                      <a:pPr algn="ctr" fontAlgn="ctr"/>
                      <a:r>
                        <a:rPr lang="en-US" sz="1000" b="0" i="0" u="none" strike="noStrike">
                          <a:solidFill>
                            <a:srgbClr val="000000"/>
                          </a:solidFill>
                          <a:effectLst/>
                          <a:latin typeface="Calibri"/>
                        </a:rPr>
                        <a:t>Socioeconomic Diversity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SL Required / Elective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Project or Hours Requirement?</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Proficient with diversity?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SL Requirement?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Volunteer management best practice proficient?</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Hours Requirements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885">
                <a:tc>
                  <a:txBody>
                    <a:bodyPr/>
                    <a:lstStyle/>
                    <a:p>
                      <a:pPr algn="ctr" fontAlgn="ctr"/>
                      <a:r>
                        <a:rPr lang="en-US" sz="1000" b="0" i="0" u="none" strike="noStrike">
                          <a:solidFill>
                            <a:srgbClr val="000000"/>
                          </a:solidFill>
                          <a:effectLst/>
                          <a:latin typeface="Calibri"/>
                        </a:rPr>
                        <a:t>Racial / Ethnic Diversity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Length of Course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Event-specific</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From area?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Ongoing Commitment to CBO</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Utilizes volunteers regularly?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Focus Areas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885">
                <a:tc>
                  <a:txBody>
                    <a:bodyPr/>
                    <a:lstStyle/>
                    <a:p>
                      <a:pPr algn="ctr" fontAlgn="ctr"/>
                      <a:r>
                        <a:rPr lang="en-US" sz="1000" b="0" i="0" u="none" strike="noStrike">
                          <a:solidFill>
                            <a:srgbClr val="000000"/>
                          </a:solidFill>
                          <a:effectLst/>
                          <a:latin typeface="Calibri"/>
                        </a:rPr>
                        <a:t>Gender Diversity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Group or Individual Requirement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Extent of 'client contact'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Length of residence in area?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Ongoing Commitment to project / issue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Stable / struggling?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Prohibited activities?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7829">
                <a:tc>
                  <a:txBody>
                    <a:bodyPr/>
                    <a:lstStyle/>
                    <a:p>
                      <a:pPr algn="ctr" fontAlgn="ctr"/>
                      <a:r>
                        <a:rPr lang="en-US" sz="1000" b="0" i="0" u="none" strike="noStrike">
                          <a:solidFill>
                            <a:srgbClr val="000000"/>
                          </a:solidFill>
                          <a:effectLst/>
                          <a:latin typeface="Calibri"/>
                        </a:rPr>
                        <a:t>From Community?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Hours per week?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Purpose communicated clearly?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Experienced with community engagement?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Deliberate communication with partners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Organizational culture</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7829">
                <a:tc>
                  <a:txBody>
                    <a:bodyPr/>
                    <a:lstStyle/>
                    <a:p>
                      <a:pPr algn="ctr" fontAlgn="ctr"/>
                      <a:r>
                        <a:rPr lang="en-US" sz="1000" b="0" i="0" u="none" strike="noStrike">
                          <a:solidFill>
                            <a:srgbClr val="000000"/>
                          </a:solidFill>
                          <a:effectLst/>
                          <a:latin typeface="Calibri"/>
                        </a:rPr>
                        <a:t>1st Year - Graduate Student</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Orientation to Service?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Academic or co-curricular</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Experience with specific organization?</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Scaffolded learning in SL/CE programming</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Mission Clarity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885">
                <a:tc>
                  <a:txBody>
                    <a:bodyPr/>
                    <a:lstStyle/>
                    <a:p>
                      <a:pPr algn="ctr" fontAlgn="ctr"/>
                      <a:r>
                        <a:rPr lang="en-US" sz="1000" b="0" i="0" u="none" strike="noStrike">
                          <a:solidFill>
                            <a:srgbClr val="000000"/>
                          </a:solidFill>
                          <a:effectLst/>
                          <a:latin typeface="Calibri"/>
                        </a:rPr>
                        <a:t>Declared Major / Undeclared</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Orientation Focus?</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Immersive vs. Local</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Positionality</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a:rPr>
                        <a: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a:rPr>
                        <a:t> </a:t>
                      </a:r>
                    </a:p>
                  </a:txBody>
                  <a:tcPr marL="8490" marR="8490" marT="8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68820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6" name="Content Placeholder 5"/>
          <p:cNvSpPr>
            <a:spLocks noGrp="1"/>
          </p:cNvSpPr>
          <p:nvPr>
            <p:ph idx="1"/>
          </p:nvPr>
        </p:nvSpPr>
        <p:spPr>
          <a:xfrm>
            <a:off x="457200" y="1981200"/>
            <a:ext cx="8229600" cy="4144963"/>
          </a:xfrm>
        </p:spPr>
        <p:txBody>
          <a:bodyPr/>
          <a:lstStyle/>
          <a:p>
            <a:r>
              <a:rPr lang="en-US" dirty="0" smtClean="0"/>
              <a:t>The Puzzle: Dominant discourse of deep concern versus experience, practice, feedback</a:t>
            </a:r>
          </a:p>
          <a:p>
            <a:r>
              <a:rPr lang="en-US" dirty="0" smtClean="0"/>
              <a:t>Evolved as an engaged project through three separate program evaluations</a:t>
            </a:r>
          </a:p>
          <a:p>
            <a:r>
              <a:rPr lang="en-US" dirty="0" smtClean="0"/>
              <a:t>Caused a return to and re-reading of the literature </a:t>
            </a:r>
          </a:p>
          <a:p>
            <a:r>
              <a:rPr lang="en-US" dirty="0" smtClean="0"/>
              <a:t>Conclusions </a:t>
            </a:r>
            <a:endParaRPr lang="en-US" dirty="0"/>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Tree>
    <p:extLst>
      <p:ext uri="{BB962C8B-B14F-4D97-AF65-F5344CB8AC3E}">
        <p14:creationId xmlns:p14="http://schemas.microsoft.com/office/powerpoint/2010/main" val="2465380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 Comments</a:t>
            </a:r>
            <a:endParaRPr lang="en-US" dirty="0"/>
          </a:p>
        </p:txBody>
      </p:sp>
      <p:sp>
        <p:nvSpPr>
          <p:cNvPr id="3" name="Subtitle 2"/>
          <p:cNvSpPr>
            <a:spLocks noGrp="1"/>
          </p:cNvSpPr>
          <p:nvPr>
            <p:ph type="subTitle" idx="1"/>
          </p:nvPr>
        </p:nvSpPr>
        <p:spPr/>
        <p:txBody>
          <a:bodyPr/>
          <a:lstStyle/>
          <a:p>
            <a:r>
              <a:rPr lang="en-US" dirty="0" smtClean="0"/>
              <a:t>Feedback Invited!</a:t>
            </a:r>
          </a:p>
          <a:p>
            <a:r>
              <a:rPr lang="en-US" dirty="0" smtClean="0">
                <a:hlinkClick r:id="rId2"/>
              </a:rPr>
              <a:t>ehartman@providence.edu</a:t>
            </a:r>
            <a:r>
              <a:rPr lang="en-US" dirty="0" smtClean="0"/>
              <a:t>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Tree>
    <p:extLst>
      <p:ext uri="{BB962C8B-B14F-4D97-AF65-F5344CB8AC3E}">
        <p14:creationId xmlns:p14="http://schemas.microsoft.com/office/powerpoint/2010/main" val="2465380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Puzzle</a:t>
            </a:r>
            <a:endParaRPr lang="en-US" b="1" dirty="0">
              <a:solidFill>
                <a:schemeClr val="bg1"/>
              </a:solidFill>
            </a:endParaRPr>
          </a:p>
        </p:txBody>
      </p:sp>
      <p:sp>
        <p:nvSpPr>
          <p:cNvPr id="6" name="Content Placeholder 5"/>
          <p:cNvSpPr>
            <a:spLocks noGrp="1"/>
          </p:cNvSpPr>
          <p:nvPr>
            <p:ph idx="1"/>
          </p:nvPr>
        </p:nvSpPr>
        <p:spPr>
          <a:xfrm>
            <a:off x="457200" y="2209800"/>
            <a:ext cx="8229600" cy="3916363"/>
          </a:xfrm>
        </p:spPr>
        <p:txBody>
          <a:bodyPr/>
          <a:lstStyle/>
          <a:p>
            <a:r>
              <a:rPr lang="en-US" dirty="0" smtClean="0"/>
              <a:t>Dominant voices critical or at best highly suspicious of SL community impacts (</a:t>
            </a:r>
            <a:r>
              <a:rPr lang="en-US" dirty="0" err="1" smtClean="0"/>
              <a:t>Stoecker</a:t>
            </a:r>
            <a:r>
              <a:rPr lang="en-US" dirty="0" smtClean="0"/>
              <a:t> and Tryon, 2009)</a:t>
            </a:r>
          </a:p>
          <a:p>
            <a:r>
              <a:rPr lang="en-US" dirty="0" smtClean="0"/>
              <a:t>HE-SL </a:t>
            </a:r>
            <a:r>
              <a:rPr lang="en-US" dirty="0" err="1" smtClean="0"/>
              <a:t>Listserve</a:t>
            </a:r>
            <a:r>
              <a:rPr lang="en-US" dirty="0" smtClean="0"/>
              <a:t>, norm of concern, e.g. </a:t>
            </a:r>
          </a:p>
          <a:p>
            <a:r>
              <a:rPr lang="en-US" dirty="0" smtClean="0"/>
              <a:t>Contrasted with experience and first round of evaluation feedback </a:t>
            </a:r>
          </a:p>
        </p:txBody>
      </p:sp>
    </p:spTree>
    <p:extLst>
      <p:ext uri="{BB962C8B-B14F-4D97-AF65-F5344CB8AC3E}">
        <p14:creationId xmlns:p14="http://schemas.microsoft.com/office/powerpoint/2010/main" val="2465380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lstStyle/>
          <a:p>
            <a:r>
              <a:rPr lang="en-US" b="1" dirty="0" smtClean="0">
                <a:solidFill>
                  <a:schemeClr val="bg1"/>
                </a:solidFill>
              </a:rPr>
              <a:t>The Data</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fontScale="85000" lnSpcReduction="10000"/>
          </a:bodyPr>
          <a:lstStyle/>
          <a:p>
            <a:r>
              <a:rPr lang="en-US" dirty="0" smtClean="0"/>
              <a:t>Interviews with purposefully selected sample of 12 CBO directors / volunteer supervisors in evaluation of state-wide AmeriCorps program</a:t>
            </a:r>
          </a:p>
          <a:p>
            <a:r>
              <a:rPr lang="en-US" dirty="0" smtClean="0"/>
              <a:t>Focus group with 12 CBO directors / volunteer supervisors cooperating with large, urban university piloting SL requirement for 1</a:t>
            </a:r>
            <a:r>
              <a:rPr lang="en-US" baseline="30000" dirty="0" smtClean="0"/>
              <a:t>st</a:t>
            </a:r>
            <a:r>
              <a:rPr lang="en-US" dirty="0" smtClean="0"/>
              <a:t> years</a:t>
            </a:r>
          </a:p>
          <a:p>
            <a:r>
              <a:rPr lang="en-US" dirty="0" smtClean="0"/>
              <a:t>Focus group and open-ended feedback from 69 community members working with GSL programs in Bolivia, Brazil, and Tanzania</a:t>
            </a:r>
          </a:p>
          <a:p>
            <a:r>
              <a:rPr lang="en-US" dirty="0" smtClean="0"/>
              <a:t>Quantitative survey data from each of above groups </a:t>
            </a:r>
            <a:endParaRPr lang="en-US" dirty="0"/>
          </a:p>
        </p:txBody>
      </p:sp>
    </p:spTree>
    <p:extLst>
      <p:ext uri="{BB962C8B-B14F-4D97-AF65-F5344CB8AC3E}">
        <p14:creationId xmlns:p14="http://schemas.microsoft.com/office/powerpoint/2010/main" val="2465380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Phase 1 – Statewide Program, University Students</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lnSpcReduction="10000"/>
          </a:bodyPr>
          <a:lstStyle/>
          <a:p>
            <a:r>
              <a:rPr lang="en-US" dirty="0" smtClean="0"/>
              <a:t>Capacity Building: “lasting impact: capacity. We have increased capacity with volunteers. We wouldn’t be able to offer the same set of services to residents. Students bring energy, ideas... We had a student public relations coordinator... The student did 6 or 7 press releases, a newsletter, and a social media plan. If she wasn’t here we wouldn’t have done that.” </a:t>
            </a:r>
            <a:endParaRPr lang="en-US" dirty="0"/>
          </a:p>
        </p:txBody>
      </p:sp>
    </p:spTree>
    <p:extLst>
      <p:ext uri="{BB962C8B-B14F-4D97-AF65-F5344CB8AC3E}">
        <p14:creationId xmlns:p14="http://schemas.microsoft.com/office/powerpoint/2010/main" val="4276006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Phase 1 – Statewide Program, University Students</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a:bodyPr>
          <a:lstStyle/>
          <a:p>
            <a:r>
              <a:rPr lang="en-US" dirty="0" smtClean="0"/>
              <a:t>For a rural county’s effort to coordinate volunteering across community organizations, the university volunteer’s presence made it possible “that this initiative will become long-term viable.” </a:t>
            </a:r>
          </a:p>
          <a:p>
            <a:r>
              <a:rPr lang="en-US" dirty="0"/>
              <a:t>B</a:t>
            </a:r>
            <a:r>
              <a:rPr lang="en-US" dirty="0" smtClean="0"/>
              <a:t>lood drives secure enough blood to help more than 1,000 patients a year and “would not happen without the students.” </a:t>
            </a:r>
            <a:endParaRPr lang="en-US" dirty="0"/>
          </a:p>
        </p:txBody>
      </p:sp>
    </p:spTree>
    <p:extLst>
      <p:ext uri="{BB962C8B-B14F-4D97-AF65-F5344CB8AC3E}">
        <p14:creationId xmlns:p14="http://schemas.microsoft.com/office/powerpoint/2010/main" val="3314533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Phase 1 – Statewide Program, University Students</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a:bodyPr>
          <a:lstStyle/>
          <a:p>
            <a:r>
              <a:rPr lang="en-US" dirty="0" smtClean="0"/>
              <a:t>Without student volunteers at the local YMCA, “the majority of these programs would not run.” </a:t>
            </a:r>
          </a:p>
          <a:p>
            <a:r>
              <a:rPr lang="en-US" dirty="0" smtClean="0"/>
              <a:t>Without university volunteers, “24-hour services would be gone” at the only 24/7/365 resource for victims of sexual assault and domestic violence in a rural county </a:t>
            </a:r>
          </a:p>
          <a:p>
            <a:endParaRPr lang="en-US" dirty="0"/>
          </a:p>
        </p:txBody>
      </p:sp>
    </p:spTree>
    <p:extLst>
      <p:ext uri="{BB962C8B-B14F-4D97-AF65-F5344CB8AC3E}">
        <p14:creationId xmlns:p14="http://schemas.microsoft.com/office/powerpoint/2010/main" val="1326156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Urban University, Civic Engagement Requirement</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fontScale="92500" lnSpcReduction="20000"/>
          </a:bodyPr>
          <a:lstStyle/>
          <a:p>
            <a:r>
              <a:rPr lang="en-US" dirty="0" smtClean="0"/>
              <a:t>During the focus group, partners began to debate with one another about what fair expectations are in respect to university volunteers. I moved the discussion to considering the possibility that a requirement could be negative in terms of saddling community organizations with unwilling and uninterested volunteers. Provided this possibility and given time to discuss it, the organizational representatives present said unanimously that they would prefer a requirement like the one being piloted. </a:t>
            </a:r>
            <a:endParaRPr lang="en-US" dirty="0"/>
          </a:p>
        </p:txBody>
      </p:sp>
    </p:spTree>
    <p:extLst>
      <p:ext uri="{BB962C8B-B14F-4D97-AF65-F5344CB8AC3E}">
        <p14:creationId xmlns:p14="http://schemas.microsoft.com/office/powerpoint/2010/main" val="325928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57855" cy="1816276"/>
          </a:xfrm>
          <a:prstGeom prst="rect">
            <a:avLst/>
          </a:prstGeom>
        </p:spPr>
      </p:pic>
      <p:sp>
        <p:nvSpPr>
          <p:cNvPr id="4" name="Title 3"/>
          <p:cNvSpPr>
            <a:spLocks noGrp="1"/>
          </p:cNvSpPr>
          <p:nvPr>
            <p:ph type="title"/>
          </p:nvPr>
        </p:nvSpPr>
        <p:spPr/>
        <p:txBody>
          <a:bodyPr>
            <a:normAutofit fontScale="90000"/>
          </a:bodyPr>
          <a:lstStyle/>
          <a:p>
            <a:r>
              <a:rPr lang="en-US" b="1" dirty="0" smtClean="0">
                <a:solidFill>
                  <a:schemeClr val="bg1"/>
                </a:solidFill>
              </a:rPr>
              <a:t>Urban University, Civic Engagement Requirement</a:t>
            </a:r>
            <a:endParaRPr lang="en-US" b="1" dirty="0">
              <a:solidFill>
                <a:schemeClr val="bg1"/>
              </a:solidFill>
            </a:endParaRPr>
          </a:p>
        </p:txBody>
      </p:sp>
      <p:sp>
        <p:nvSpPr>
          <p:cNvPr id="6" name="Content Placeholder 5"/>
          <p:cNvSpPr>
            <a:spLocks noGrp="1"/>
          </p:cNvSpPr>
          <p:nvPr>
            <p:ph idx="1"/>
          </p:nvPr>
        </p:nvSpPr>
        <p:spPr>
          <a:xfrm>
            <a:off x="457200" y="1981200"/>
            <a:ext cx="8229600" cy="4144963"/>
          </a:xfrm>
        </p:spPr>
        <p:txBody>
          <a:bodyPr>
            <a:normAutofit fontScale="92500" lnSpcReduction="20000"/>
          </a:bodyPr>
          <a:lstStyle/>
          <a:p>
            <a:r>
              <a:rPr lang="en-US" dirty="0" smtClean="0"/>
              <a:t>CBO representatives shifted quickly into a role described by </a:t>
            </a:r>
            <a:r>
              <a:rPr lang="en-US" dirty="0" err="1" smtClean="0"/>
              <a:t>Stoecker</a:t>
            </a:r>
            <a:r>
              <a:rPr lang="en-US" dirty="0" smtClean="0"/>
              <a:t> and Tryon , in which community members embrace their roles as co-educators. Specific positive attributes of a requirement, according to these organizational representatives, include the opportunity for students to “get their feet wet,” the unique chance students have to mature and grow through the experience, and the exposure to social sector career opportunities.</a:t>
            </a:r>
            <a:endParaRPr lang="en-US" dirty="0"/>
          </a:p>
        </p:txBody>
      </p:sp>
    </p:spTree>
    <p:extLst>
      <p:ext uri="{BB962C8B-B14F-4D97-AF65-F5344CB8AC3E}">
        <p14:creationId xmlns:p14="http://schemas.microsoft.com/office/powerpoint/2010/main" val="3759542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1973</TotalTime>
  <Words>1284</Words>
  <Application>Microsoft Office PowerPoint</Application>
  <PresentationFormat>On-screen Show (4:3)</PresentationFormat>
  <Paragraphs>218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Community Voices:  The Value of Service-Learning</vt:lpstr>
      <vt:lpstr>PowerPoint Presentation</vt:lpstr>
      <vt:lpstr>The Puzzle</vt:lpstr>
      <vt:lpstr>The Data</vt:lpstr>
      <vt:lpstr>Phase 1 – Statewide Program, University Students</vt:lpstr>
      <vt:lpstr>Phase 1 – Statewide Program, University Students</vt:lpstr>
      <vt:lpstr>Phase 1 – Statewide Program, University Students</vt:lpstr>
      <vt:lpstr>Urban University, Civic Engagement Requirement</vt:lpstr>
      <vt:lpstr>Urban University, Civic Engagement Requirement</vt:lpstr>
      <vt:lpstr>Urban University, Civic Engagement Requirement</vt:lpstr>
      <vt:lpstr>The Surveys – Outcomes</vt:lpstr>
      <vt:lpstr>The Surveys – Outcomes</vt:lpstr>
      <vt:lpstr>The Surveys – Outcomes</vt:lpstr>
      <vt:lpstr>The Surveys – Outcomes</vt:lpstr>
      <vt:lpstr>The Surveys – Outcomes</vt:lpstr>
      <vt:lpstr>PowerPoint Presentation</vt:lpstr>
      <vt:lpstr>Conclusions &amp; Reflections</vt:lpstr>
      <vt:lpstr>Puzzling – Transactional, Transformational</vt:lpstr>
      <vt:lpstr>Better Research? – Program Factors</vt:lpstr>
      <vt:lpstr>Questions, Comments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Hartman</dc:creator>
  <cp:lastModifiedBy>Eric Hartman</cp:lastModifiedBy>
  <cp:revision>15</cp:revision>
  <dcterms:created xsi:type="dcterms:W3CDTF">2012-09-21T16:55:35Z</dcterms:created>
  <dcterms:modified xsi:type="dcterms:W3CDTF">2012-09-24T11:45:08Z</dcterms:modified>
</cp:coreProperties>
</file>